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8" r:id="rId4"/>
    <p:sldId id="299" r:id="rId5"/>
    <p:sldId id="300" r:id="rId6"/>
    <p:sldId id="301" r:id="rId7"/>
    <p:sldId id="292" r:id="rId8"/>
    <p:sldId id="293" r:id="rId9"/>
    <p:sldId id="294" r:id="rId10"/>
    <p:sldId id="295" r:id="rId11"/>
    <p:sldId id="296" r:id="rId12"/>
    <p:sldId id="259" r:id="rId13"/>
    <p:sldId id="260" r:id="rId14"/>
    <p:sldId id="286" r:id="rId15"/>
    <p:sldId id="288" r:id="rId16"/>
    <p:sldId id="261" r:id="rId17"/>
    <p:sldId id="262" r:id="rId18"/>
    <p:sldId id="263" r:id="rId19"/>
    <p:sldId id="289" r:id="rId20"/>
    <p:sldId id="290" r:id="rId21"/>
    <p:sldId id="258" r:id="rId22"/>
    <p:sldId id="291" r:id="rId23"/>
    <p:sldId id="264" r:id="rId24"/>
    <p:sldId id="283" r:id="rId25"/>
    <p:sldId id="284" r:id="rId26"/>
    <p:sldId id="285" r:id="rId27"/>
    <p:sldId id="297" r:id="rId28"/>
    <p:sldId id="265" r:id="rId29"/>
    <p:sldId id="266" r:id="rId30"/>
    <p:sldId id="267" r:id="rId31"/>
    <p:sldId id="268" r:id="rId32"/>
    <p:sldId id="269" r:id="rId33"/>
    <p:sldId id="270" r:id="rId34"/>
    <p:sldId id="276" r:id="rId35"/>
    <p:sldId id="275" r:id="rId36"/>
    <p:sldId id="271" r:id="rId37"/>
    <p:sldId id="273" r:id="rId38"/>
    <p:sldId id="272" r:id="rId39"/>
    <p:sldId id="274" r:id="rId40"/>
    <p:sldId id="277" r:id="rId41"/>
    <p:sldId id="278" r:id="rId42"/>
    <p:sldId id="279" r:id="rId43"/>
    <p:sldId id="280" r:id="rId44"/>
    <p:sldId id="281" r:id="rId45"/>
    <p:sldId id="282" r:id="rId46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 autoAdjust="0"/>
  </p:normalViewPr>
  <p:slideViewPr>
    <p:cSldViewPr snapToGrid="0">
      <p:cViewPr varScale="1">
        <p:scale>
          <a:sx n="89" d="100"/>
          <a:sy n="89" d="100"/>
        </p:scale>
        <p:origin x="-432" y="-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4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7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3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41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569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340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5" y="609600"/>
            <a:ext cx="809413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1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7932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46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309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5" y="609603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7" y="609600"/>
            <a:ext cx="7060151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846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94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71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519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6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69" y="2160590"/>
            <a:ext cx="4184035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09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7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7" y="2737249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4" y="2160983"/>
            <a:ext cx="418561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6" y="2737249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760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3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968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3" y="514928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5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6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6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5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6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434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2160590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D5E6E-E910-4AF9-B01D-33C4361E9C2D}" type="datetimeFigureOut">
              <a:rPr lang="ru-RU" smtClean="0"/>
              <a:t>23.01.2020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5" y="6041366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5" y="6041366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1D6F65-4CC9-4347-965A-2C8C8F7550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36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11" y="0"/>
            <a:ext cx="4585252" cy="39547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3835" y="3059623"/>
            <a:ext cx="7766936" cy="1646302"/>
          </a:xfrm>
        </p:spPr>
        <p:txBody>
          <a:bodyPr/>
          <a:lstStyle/>
          <a:p>
            <a:pPr algn="ctr"/>
            <a:r>
              <a:rPr lang="ru-RU" dirty="0" smtClean="0"/>
              <a:t>Безопасный Интернет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705929"/>
            <a:ext cx="7766936" cy="109689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92D050"/>
                </a:solidFill>
              </a:rPr>
              <a:t>Управление Федеральной службы по надзору в сфере связи, информационных технологий и массовых коммуникаций по Томской области</a:t>
            </a:r>
            <a:endParaRPr lang="ru-RU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01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Как защитить свои данные в сети?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358781"/>
            <a:ext cx="9012576" cy="51784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endParaRPr lang="ru-RU" sz="2000" b="1" dirty="0" smtClean="0">
              <a:latin typeface="Arial Narrow" pitchFamily="34" charset="0"/>
            </a:endParaRPr>
          </a:p>
          <a:p>
            <a:pPr>
              <a:buFont typeface="+mj-lt"/>
              <a:buAutoNum type="arabicPeriod"/>
            </a:pPr>
            <a:endParaRPr lang="ru-RU" dirty="0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1772074" y="4509120"/>
            <a:ext cx="6840760" cy="792088"/>
          </a:xfrm>
          <a:prstGeom prst="round2DiagRect">
            <a:avLst>
              <a:gd name="adj1" fmla="val 346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>
            <a:off x="1772074" y="1484784"/>
            <a:ext cx="6840760" cy="792088"/>
          </a:xfrm>
          <a:prstGeom prst="round2DiagRect">
            <a:avLst>
              <a:gd name="adj1" fmla="val 346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1772074" y="2492896"/>
            <a:ext cx="6840760" cy="792088"/>
          </a:xfrm>
          <a:prstGeom prst="round2DiagRect">
            <a:avLst>
              <a:gd name="adj1" fmla="val 346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с двумя скругленными противолежащими углами 31"/>
          <p:cNvSpPr/>
          <p:nvPr/>
        </p:nvSpPr>
        <p:spPr>
          <a:xfrm>
            <a:off x="1772074" y="3501008"/>
            <a:ext cx="6840760" cy="792088"/>
          </a:xfrm>
          <a:prstGeom prst="round2DiagRect">
            <a:avLst>
              <a:gd name="adj1" fmla="val 346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1772074" y="5517232"/>
            <a:ext cx="6840760" cy="792088"/>
          </a:xfrm>
          <a:prstGeom prst="round2DiagRect">
            <a:avLst>
              <a:gd name="adj1" fmla="val 346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2267744" y="1484784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Не запускай подозрительные вложения, присланные по электронной почте и через интернет - </a:t>
            </a:r>
            <a:r>
              <a:rPr lang="en-US" dirty="0">
                <a:latin typeface="Comic Sans MS" pitchFamily="66" charset="0"/>
              </a:rPr>
              <a:t>messengers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55540" y="2565774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Никогда не повторяй ввод одинаковых паролей </a:t>
            </a:r>
            <a:r>
              <a:rPr lang="ru-RU" dirty="0" smtClean="0">
                <a:latin typeface="Comic Sans MS" pitchFamily="66" charset="0"/>
              </a:rPr>
              <a:t/>
            </a:r>
            <a:br>
              <a:rPr lang="ru-RU" dirty="0" smtClean="0">
                <a:latin typeface="Comic Sans MS" pitchFamily="66" charset="0"/>
              </a:rPr>
            </a:br>
            <a:r>
              <a:rPr lang="ru-RU" dirty="0" smtClean="0">
                <a:latin typeface="Comic Sans MS" pitchFamily="66" charset="0"/>
              </a:rPr>
              <a:t>на </a:t>
            </a:r>
            <a:r>
              <a:rPr lang="ru-RU" dirty="0">
                <a:latin typeface="Comic Sans MS" pitchFamily="66" charset="0"/>
              </a:rPr>
              <a:t>разных ресурсах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90435" y="3552316"/>
            <a:ext cx="6313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Установи на компьютер (смартфон) </a:t>
            </a:r>
            <a:r>
              <a:rPr lang="ru-RU" dirty="0" smtClean="0">
                <a:latin typeface="Comic Sans MS" pitchFamily="66" charset="0"/>
              </a:rPr>
              <a:t>защитное ПО и следи </a:t>
            </a:r>
            <a:r>
              <a:rPr lang="ru-RU" dirty="0">
                <a:latin typeface="Comic Sans MS" pitchFamily="66" charset="0"/>
              </a:rPr>
              <a:t>за регулярностью обновления антивирусных баз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39752" y="4720498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Старайся  </a:t>
            </a:r>
            <a:r>
              <a:rPr lang="ru-RU" dirty="0">
                <a:latin typeface="Comic Sans MS" pitchFamily="66" charset="0"/>
              </a:rPr>
              <a:t>не работать с открытыми точками </a:t>
            </a:r>
            <a:r>
              <a:rPr lang="en-US" dirty="0">
                <a:latin typeface="Comic Sans MS" pitchFamily="66" charset="0"/>
              </a:rPr>
              <a:t>Wi-Fi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39752" y="5728610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Не ставь </a:t>
            </a:r>
            <a:r>
              <a:rPr lang="ru-RU" dirty="0" err="1">
                <a:latin typeface="Comic Sans MS" pitchFamily="66" charset="0"/>
              </a:rPr>
              <a:t>геолокацию</a:t>
            </a:r>
            <a:r>
              <a:rPr lang="ru-RU" dirty="0">
                <a:latin typeface="Comic Sans MS" pitchFamily="66" charset="0"/>
              </a:rPr>
              <a:t> под своими постами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t="7388" r="10777" b="10944"/>
          <a:stretch/>
        </p:blipFill>
        <p:spPr bwMode="auto">
          <a:xfrm>
            <a:off x="1036653" y="1401825"/>
            <a:ext cx="903392" cy="910800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r="5405" b="4231"/>
          <a:stretch/>
        </p:blipFill>
        <p:spPr bwMode="auto">
          <a:xfrm>
            <a:off x="1016715" y="2405092"/>
            <a:ext cx="877123" cy="879892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0" t="10888" r="4806" b="7572"/>
          <a:stretch/>
        </p:blipFill>
        <p:spPr bwMode="auto">
          <a:xfrm>
            <a:off x="1043682" y="3429000"/>
            <a:ext cx="936030" cy="910800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t="3768" r="6451" b="4568"/>
          <a:stretch/>
        </p:blipFill>
        <p:spPr bwMode="auto">
          <a:xfrm>
            <a:off x="1016715" y="4462416"/>
            <a:ext cx="923330" cy="910800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t="7051" r="7551" b="6323"/>
          <a:stretch/>
        </p:blipFill>
        <p:spPr bwMode="auto">
          <a:xfrm>
            <a:off x="1043608" y="5480818"/>
            <a:ext cx="896437" cy="900510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59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5" y="350378"/>
            <a:ext cx="8596668" cy="158002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Кто хранит мои персональные данные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358781"/>
            <a:ext cx="9012576" cy="51784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endParaRPr lang="ru-RU" sz="2000" b="1" dirty="0" smtClean="0">
              <a:latin typeface="Arial Narrow" pitchFamily="34" charset="0"/>
            </a:endParaRPr>
          </a:p>
          <a:p>
            <a:pPr>
              <a:buFont typeface="+mj-lt"/>
              <a:buAutoNum type="arabicPeriod"/>
            </a:pPr>
            <a:endParaRPr lang="ru-RU" dirty="0"/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1259633" y="1556792"/>
            <a:ext cx="1800199" cy="1080120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289218" y="2062574"/>
            <a:ext cx="1741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БД Колледж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6" name="Блок-схема: магнитный диск 15"/>
          <p:cNvSpPr/>
          <p:nvPr/>
        </p:nvSpPr>
        <p:spPr>
          <a:xfrm>
            <a:off x="1259632" y="2960948"/>
            <a:ext cx="1800201" cy="1080120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259634" y="3429000"/>
            <a:ext cx="17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БД Поликлиника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8" name="Блок-схема: магнитный диск 17"/>
          <p:cNvSpPr/>
          <p:nvPr/>
        </p:nvSpPr>
        <p:spPr>
          <a:xfrm>
            <a:off x="1305491" y="4653136"/>
            <a:ext cx="1800201" cy="1080120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1305493" y="5121188"/>
            <a:ext cx="17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БД Банк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6876256" y="1628800"/>
            <a:ext cx="1800201" cy="1080120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6876256" y="2018116"/>
            <a:ext cx="177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БД Оператор сотовой связи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6909804" y="3068960"/>
            <a:ext cx="1800201" cy="1080120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905841" y="3581253"/>
            <a:ext cx="17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БД Провайдера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4" name="Блок-схема: магнитный диск 23"/>
          <p:cNvSpPr/>
          <p:nvPr/>
        </p:nvSpPr>
        <p:spPr>
          <a:xfrm>
            <a:off x="7020272" y="4653136"/>
            <a:ext cx="1800201" cy="1080120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/>
          <p:cNvSpPr txBox="1"/>
          <p:nvPr/>
        </p:nvSpPr>
        <p:spPr>
          <a:xfrm>
            <a:off x="7035064" y="5121188"/>
            <a:ext cx="177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 Narrow" pitchFamily="34" charset="0"/>
              </a:rPr>
              <a:t>БД Гостиница</a:t>
            </a:r>
            <a:endParaRPr lang="ru-RU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Скругленная прямоугольная выноска 25"/>
          <p:cNvSpPr/>
          <p:nvPr/>
        </p:nvSpPr>
        <p:spPr>
          <a:xfrm>
            <a:off x="3635896" y="1826822"/>
            <a:ext cx="2808312" cy="2466274"/>
          </a:xfrm>
          <a:prstGeom prst="wedgeRoundRectCallout">
            <a:avLst>
              <a:gd name="adj1" fmla="val -16091"/>
              <a:gd name="adj2" fmla="val -883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635896" y="1905797"/>
            <a:ext cx="28083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Arial Narrow" pitchFamily="34" charset="0"/>
              </a:rPr>
              <a:t>Оператор , организующий  </a:t>
            </a:r>
            <a:br>
              <a:rPr lang="ru-RU" sz="1600" b="1" dirty="0" smtClean="0">
                <a:solidFill>
                  <a:schemeClr val="bg1"/>
                </a:solidFill>
                <a:latin typeface="Arial Narrow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itchFamily="34" charset="0"/>
              </a:rPr>
              <a:t>и (или) осуществляющий обработку персональных данных несет ответственность в соответствии законодательными</a:t>
            </a:r>
            <a:r>
              <a:rPr lang="ru-RU" sz="1600" b="1" dirty="0">
                <a:solidFill>
                  <a:schemeClr val="bg1"/>
                </a:solidFill>
                <a:latin typeface="Arial Narrow" pitchFamily="34" charset="0"/>
              </a:rPr>
              <a:t>, нормативными правовыми актами о персональных </a:t>
            </a:r>
            <a:r>
              <a:rPr lang="ru-RU" sz="1600" b="1" dirty="0" smtClean="0">
                <a:solidFill>
                  <a:schemeClr val="bg1"/>
                </a:solidFill>
                <a:latin typeface="Arial Narrow" pitchFamily="34" charset="0"/>
              </a:rPr>
              <a:t>данных</a:t>
            </a:r>
            <a:endParaRPr lang="ru-RU" sz="16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3076109" y="2062574"/>
            <a:ext cx="487779" cy="286306"/>
          </a:xfrm>
          <a:prstGeom prst="rightArrow">
            <a:avLst/>
          </a:prstGeom>
          <a:solidFill>
            <a:srgbClr val="FF00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3102491" y="3285847"/>
            <a:ext cx="487779" cy="286306"/>
          </a:xfrm>
          <a:prstGeom prst="rightArrow">
            <a:avLst/>
          </a:prstGeom>
          <a:solidFill>
            <a:srgbClr val="FF00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19374012">
            <a:off x="3134325" y="4749442"/>
            <a:ext cx="820043" cy="286306"/>
          </a:xfrm>
          <a:prstGeom prst="rightArrow">
            <a:avLst/>
          </a:prstGeom>
          <a:solidFill>
            <a:srgbClr val="FF00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16200000">
            <a:off x="4695517" y="4806245"/>
            <a:ext cx="689070" cy="286306"/>
          </a:xfrm>
          <a:prstGeom prst="rightArrow">
            <a:avLst/>
          </a:prstGeom>
          <a:solidFill>
            <a:srgbClr val="FF00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13187850">
            <a:off x="6196831" y="4817347"/>
            <a:ext cx="767567" cy="286306"/>
          </a:xfrm>
          <a:prstGeom prst="rightArrow">
            <a:avLst/>
          </a:prstGeom>
          <a:solidFill>
            <a:srgbClr val="FF00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10800000">
            <a:off x="6447420" y="3453623"/>
            <a:ext cx="487779" cy="286306"/>
          </a:xfrm>
          <a:prstGeom prst="rightArrow">
            <a:avLst/>
          </a:prstGeom>
          <a:solidFill>
            <a:srgbClr val="FF00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10800000">
            <a:off x="6386023" y="2122173"/>
            <a:ext cx="487779" cy="286306"/>
          </a:xfrm>
          <a:prstGeom prst="rightArrow">
            <a:avLst/>
          </a:prstGeom>
          <a:solidFill>
            <a:srgbClr val="FF0000"/>
          </a:solidFill>
          <a:ln>
            <a:solidFill>
              <a:srgbClr val="0000CC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83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" y="4157731"/>
            <a:ext cx="3026888" cy="27002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Основные опасности Интернета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9656" y="1270000"/>
            <a:ext cx="7825221" cy="4803254"/>
          </a:xfrm>
        </p:spPr>
        <p:txBody>
          <a:bodyPr>
            <a:normAutofit fontScale="92500" lnSpcReduction="20000"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3200" i="1" dirty="0" smtClean="0">
                <a:solidFill>
                  <a:schemeClr val="accent5">
                    <a:lumMod val="50000"/>
                  </a:schemeClr>
                </a:solidFill>
                <a:latin typeface="Open Sans"/>
              </a:rPr>
              <a:t>Вредоносные программы</a:t>
            </a:r>
            <a:r>
              <a:rPr lang="ru-RU" sz="3200" i="1" dirty="0" smtClean="0">
                <a:solidFill>
                  <a:schemeClr val="tx1"/>
                </a:solidFill>
                <a:latin typeface="Open Sans"/>
              </a:rPr>
              <a:t> - </a:t>
            </a:r>
            <a:r>
              <a:rPr lang="ru-RU" sz="3200" dirty="0">
                <a:solidFill>
                  <a:srgbClr val="3C444D"/>
                </a:solidFill>
                <a:latin typeface="Open Sans"/>
              </a:rPr>
              <a:t> </a:t>
            </a:r>
            <a:r>
              <a:rPr lang="ru-RU" sz="3200" i="1" dirty="0">
                <a:solidFill>
                  <a:srgbClr val="3C444D"/>
                </a:solidFill>
                <a:latin typeface="Open Sans"/>
              </a:rPr>
              <a:t>(вирусы, черви, «троянские кони», шпионские программы, боты и др.)</a:t>
            </a:r>
            <a:r>
              <a:rPr lang="ru-RU" sz="3200" dirty="0">
                <a:solidFill>
                  <a:srgbClr val="3C444D"/>
                </a:solidFill>
                <a:latin typeface="Open Sans"/>
              </a:rPr>
              <a:t> могут </a:t>
            </a:r>
            <a:r>
              <a:rPr lang="ru-RU" sz="3200" i="1" u="sng" dirty="0">
                <a:solidFill>
                  <a:schemeClr val="accent5"/>
                </a:solidFill>
                <a:latin typeface="Open Sans"/>
              </a:rPr>
              <a:t>нанести вред</a:t>
            </a:r>
            <a:r>
              <a:rPr lang="ru-RU" sz="3200" dirty="0">
                <a:solidFill>
                  <a:srgbClr val="3C444D"/>
                </a:solidFill>
                <a:latin typeface="Open Sans"/>
              </a:rPr>
              <a:t> компьютеру и хранящимся на нем данным. </a:t>
            </a:r>
            <a:endParaRPr lang="ru-RU" sz="3200" dirty="0" smtClean="0">
              <a:solidFill>
                <a:srgbClr val="3C444D"/>
              </a:solidFill>
              <a:latin typeface="Open Sans"/>
            </a:endParaRPr>
          </a:p>
          <a:p>
            <a:pPr lvl="1" algn="just"/>
            <a:r>
              <a:rPr lang="ru-RU" sz="3000" dirty="0" smtClean="0">
                <a:solidFill>
                  <a:srgbClr val="3C444D"/>
                </a:solidFill>
                <a:latin typeface="Open Sans"/>
              </a:rPr>
              <a:t>Они </a:t>
            </a:r>
            <a:r>
              <a:rPr lang="ru-RU" sz="3000" dirty="0">
                <a:solidFill>
                  <a:srgbClr val="3C444D"/>
                </a:solidFill>
                <a:latin typeface="Open Sans"/>
              </a:rPr>
              <a:t>также могут снижать скорость обмена данными и </a:t>
            </a:r>
            <a:r>
              <a:rPr lang="ru-RU" sz="3000" dirty="0" smtClean="0">
                <a:solidFill>
                  <a:srgbClr val="3C444D"/>
                </a:solidFill>
                <a:latin typeface="Open Sans"/>
              </a:rPr>
              <a:t>даже </a:t>
            </a:r>
            <a:r>
              <a:rPr lang="ru-RU" sz="3000" dirty="0">
                <a:solidFill>
                  <a:srgbClr val="3C444D"/>
                </a:solidFill>
                <a:latin typeface="Open Sans"/>
              </a:rPr>
              <a:t>использовать ваш компьютер для распространения вируса, рассылать от вашего имени спам с адреса электронной почты или профиля какой-либо социальной </a:t>
            </a:r>
            <a:r>
              <a:rPr lang="ru-RU" sz="3000" dirty="0" smtClean="0">
                <a:solidFill>
                  <a:srgbClr val="3C444D"/>
                </a:solidFill>
                <a:latin typeface="Open Sans"/>
              </a:rPr>
              <a:t>сети и даже следить за всем что вы вводите с клавиатуры.</a:t>
            </a:r>
            <a:r>
              <a:rPr lang="ru-RU" sz="3000" dirty="0">
                <a:solidFill>
                  <a:srgbClr val="3C444D"/>
                </a:solidFill>
                <a:latin typeface="Open Sans"/>
              </a:rPr>
              <a:t> </a:t>
            </a:r>
            <a:endParaRPr lang="ru-RU" sz="3000" dirty="0" smtClean="0">
              <a:solidFill>
                <a:srgbClr val="3C444D"/>
              </a:solidFill>
              <a:latin typeface="Open Sans"/>
            </a:endParaRPr>
          </a:p>
          <a:p>
            <a:pPr lvl="1" algn="just"/>
            <a:endParaRPr lang="ru-RU" sz="3000" i="1" dirty="0">
              <a:solidFill>
                <a:schemeClr val="accent5">
                  <a:lumMod val="50000"/>
                </a:schemeClr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2238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правила поведения: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508078"/>
            <a:ext cx="8596668" cy="4885898"/>
          </a:xfrm>
        </p:spPr>
        <p:txBody>
          <a:bodyPr>
            <a:normAutofit/>
          </a:bodyPr>
          <a:lstStyle/>
          <a:p>
            <a:pPr algn="just">
              <a:buFont typeface="+mj-lt"/>
              <a:buAutoNum type="arabicPeriod"/>
            </a:pP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  <a:latin typeface="Open Sans"/>
              </a:rPr>
              <a:t>Установите</a:t>
            </a:r>
            <a:r>
              <a:rPr lang="ru-RU" sz="2400" dirty="0">
                <a:latin typeface="Open Sans"/>
              </a:rPr>
              <a:t> на </a:t>
            </a:r>
            <a:r>
              <a:rPr lang="ru-RU" sz="2400" dirty="0" smtClean="0">
                <a:latin typeface="Open Sans"/>
              </a:rPr>
              <a:t>компьютеры </a:t>
            </a:r>
            <a:r>
              <a:rPr lang="ru-RU" sz="2400" b="1" i="1" u="sng" dirty="0">
                <a:solidFill>
                  <a:schemeClr val="accent2">
                    <a:lumMod val="75000"/>
                  </a:schemeClr>
                </a:solidFill>
                <a:latin typeface="Open Sans"/>
              </a:rPr>
              <a:t>специальные </a:t>
            </a:r>
            <a:r>
              <a:rPr lang="ru-RU" sz="2400" b="1" i="1" u="sng" dirty="0" smtClean="0">
                <a:solidFill>
                  <a:schemeClr val="accent2">
                    <a:lumMod val="75000"/>
                  </a:schemeClr>
                </a:solidFill>
                <a:latin typeface="Open Sans"/>
              </a:rPr>
              <a:t>антивирусные программы</a:t>
            </a:r>
            <a:r>
              <a:rPr lang="ru-RU" sz="2400" dirty="0" smtClean="0">
                <a:latin typeface="Open Sans"/>
              </a:rPr>
              <a:t> (Антивирус Касперского, </a:t>
            </a:r>
            <a:r>
              <a:rPr lang="en-US" sz="2400" dirty="0" err="1" smtClean="0">
                <a:latin typeface="Open Sans"/>
              </a:rPr>
              <a:t>Dr.Web</a:t>
            </a:r>
            <a:r>
              <a:rPr lang="en-US" sz="2400" dirty="0" smtClean="0">
                <a:latin typeface="Open Sans"/>
              </a:rPr>
              <a:t>, </a:t>
            </a:r>
            <a:r>
              <a:rPr lang="en-US" sz="2400" dirty="0" err="1" smtClean="0">
                <a:latin typeface="Open Sans"/>
              </a:rPr>
              <a:t>avast</a:t>
            </a:r>
            <a:r>
              <a:rPr lang="en-US" sz="2400" dirty="0" smtClean="0">
                <a:latin typeface="Open Sans"/>
              </a:rPr>
              <a:t>!</a:t>
            </a:r>
            <a:r>
              <a:rPr lang="ru-RU" sz="2400" dirty="0" smtClean="0">
                <a:latin typeface="Open Sans"/>
              </a:rPr>
              <a:t>)</a:t>
            </a:r>
            <a:r>
              <a:rPr lang="en-US" sz="2400" dirty="0" smtClean="0">
                <a:latin typeface="Open Sans"/>
              </a:rPr>
              <a:t> </a:t>
            </a:r>
            <a:r>
              <a:rPr lang="ru-RU" sz="2400" dirty="0" smtClean="0">
                <a:latin typeface="Open Sans"/>
              </a:rPr>
              <a:t>для </a:t>
            </a:r>
            <a:r>
              <a:rPr lang="ru-RU" sz="2400" dirty="0">
                <a:latin typeface="Open Sans"/>
              </a:rPr>
              <a:t>предотвращения заражения </a:t>
            </a:r>
            <a:r>
              <a:rPr lang="ru-RU" sz="2400" dirty="0" smtClean="0">
                <a:latin typeface="Open Sans"/>
              </a:rPr>
              <a:t>компьютера и </a:t>
            </a:r>
            <a:r>
              <a:rPr lang="ru-RU" sz="2400" dirty="0">
                <a:latin typeface="Open Sans"/>
              </a:rPr>
              <a:t>потери данных. </a:t>
            </a:r>
            <a:endParaRPr lang="ru-RU" sz="2400" dirty="0" smtClean="0">
              <a:latin typeface="Open Sans"/>
            </a:endParaRPr>
          </a:p>
          <a:p>
            <a:pPr algn="just">
              <a:buFont typeface="+mj-lt"/>
              <a:buAutoNum type="arabicPeriod"/>
            </a:pPr>
            <a:r>
              <a:rPr lang="ru-RU" sz="2400" b="1" i="1" u="sng" dirty="0" smtClean="0">
                <a:solidFill>
                  <a:schemeClr val="accent4"/>
                </a:solidFill>
                <a:latin typeface="Open Sans"/>
              </a:rPr>
              <a:t>Используйте</a:t>
            </a:r>
            <a:r>
              <a:rPr lang="ru-RU" sz="2400" dirty="0" smtClean="0">
                <a:latin typeface="Open Sans"/>
              </a:rPr>
              <a:t> </a:t>
            </a:r>
            <a:r>
              <a:rPr lang="ru-RU" sz="2400" dirty="0">
                <a:latin typeface="Open Sans"/>
              </a:rPr>
              <a:t>только лицензионные программы и данные, полученные из надежных источников. Чаще всего вирусами бывают заражены пиратские копии программ, особенно игр</a:t>
            </a:r>
            <a:r>
              <a:rPr lang="ru-RU" sz="2400" dirty="0" smtClean="0">
                <a:latin typeface="Open Sans"/>
              </a:rPr>
              <a:t>.</a:t>
            </a:r>
          </a:p>
          <a:p>
            <a:pPr lvl="0" algn="just">
              <a:buClr>
                <a:srgbClr val="90C226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22222"/>
                </a:solidFill>
                <a:latin typeface="Open Sans"/>
              </a:rPr>
              <a:t>Используйте только </a:t>
            </a:r>
            <a:r>
              <a:rPr lang="ru-RU" sz="2400" b="1" i="1" u="sng" dirty="0">
                <a:solidFill>
                  <a:srgbClr val="C42F1A"/>
                </a:solidFill>
                <a:latin typeface="Open Sans"/>
              </a:rPr>
              <a:t>сложные пароли</a:t>
            </a:r>
            <a:r>
              <a:rPr lang="ru-RU" sz="2400" dirty="0">
                <a:solidFill>
                  <a:srgbClr val="222222"/>
                </a:solidFill>
                <a:latin typeface="Open Sans"/>
              </a:rPr>
              <a:t>, разные для разных учетных записей и сервисов.</a:t>
            </a:r>
          </a:p>
          <a:p>
            <a:pPr lvl="0" algn="just">
              <a:buClr>
                <a:srgbClr val="90C226"/>
              </a:buClr>
              <a:buFont typeface="+mj-lt"/>
              <a:buAutoNum type="arabicPeriod"/>
            </a:pPr>
            <a:r>
              <a:rPr lang="ru-RU" sz="2400" dirty="0">
                <a:solidFill>
                  <a:srgbClr val="222222"/>
                </a:solidFill>
                <a:latin typeface="Open Sans"/>
              </a:rPr>
              <a:t>Старайтесь </a:t>
            </a:r>
            <a:r>
              <a:rPr lang="ru-RU" sz="2400" b="1" i="1" u="sng" dirty="0">
                <a:solidFill>
                  <a:srgbClr val="918655"/>
                </a:solidFill>
                <a:latin typeface="Open Sans"/>
              </a:rPr>
              <a:t>периодически менять </a:t>
            </a:r>
            <a:r>
              <a:rPr lang="ru-RU" sz="2400" dirty="0" smtClean="0">
                <a:solidFill>
                  <a:srgbClr val="222222"/>
                </a:solidFill>
                <a:latin typeface="Open Sans"/>
              </a:rPr>
              <a:t>пароли</a:t>
            </a:r>
            <a:r>
              <a:rPr lang="en-US" sz="2400" dirty="0" smtClean="0">
                <a:solidFill>
                  <a:srgbClr val="222222"/>
                </a:solidFill>
                <a:latin typeface="Open Sans"/>
              </a:rPr>
              <a:t>, </a:t>
            </a:r>
            <a:r>
              <a:rPr lang="ru-RU" sz="2400" dirty="0" smtClean="0">
                <a:solidFill>
                  <a:srgbClr val="222222"/>
                </a:solidFill>
                <a:latin typeface="Open Sans"/>
              </a:rPr>
              <a:t>особенно после их использования не на вашем </a:t>
            </a:r>
            <a:r>
              <a:rPr lang="ru-RU" sz="2400" b="1" i="1" u="sng" dirty="0" smtClean="0">
                <a:solidFill>
                  <a:srgbClr val="FF0000"/>
                </a:solidFill>
                <a:latin typeface="Open Sans"/>
              </a:rPr>
              <a:t>личном</a:t>
            </a:r>
            <a:r>
              <a:rPr lang="ru-RU" sz="2400" dirty="0" smtClean="0">
                <a:solidFill>
                  <a:srgbClr val="222222"/>
                </a:solidFill>
                <a:latin typeface="Open Sans"/>
              </a:rPr>
              <a:t> ПК .</a:t>
            </a:r>
            <a:endParaRPr lang="ru-RU" sz="2400" dirty="0">
              <a:solidFill>
                <a:srgbClr val="222222"/>
              </a:solidFill>
              <a:latin typeface="Open Sans"/>
            </a:endParaRPr>
          </a:p>
          <a:p>
            <a:pPr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75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6009" y="101969"/>
            <a:ext cx="9582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94C600"/>
                </a:solidFill>
                <a:ea typeface="+mj-ea"/>
                <a:cs typeface="+mj-cs"/>
              </a:rPr>
              <a:t>Примеры «плохих» и «хороших» паролей: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18458" y="1594328"/>
            <a:ext cx="37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использовать:</a:t>
            </a:r>
            <a:endParaRPr lang="ru-RU" sz="28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6452" y="1539823"/>
            <a:ext cx="38617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использовать:</a:t>
            </a:r>
            <a:endParaRPr lang="ru-RU" sz="28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9" y="2338865"/>
            <a:ext cx="5275488" cy="3564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19" y="2583997"/>
            <a:ext cx="6446837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4905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873" y="0"/>
            <a:ext cx="72482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1"/>
                </a:solidFill>
              </a:rPr>
              <a:t>Как придумать правильный пароль:</a:t>
            </a:r>
            <a:endParaRPr lang="ru-RU" sz="3600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4649" y="1563976"/>
            <a:ext cx="4465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Times New Roman" panose="02020603050405020304" pitchFamily="18" charset="0"/>
              </a:rPr>
              <a:t>Используйте любое русское </a:t>
            </a:r>
          </a:p>
          <a:p>
            <a:pPr algn="just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Times New Roman" panose="02020603050405020304" pitchFamily="18" charset="0"/>
              </a:rPr>
              <a:t>слово, набранное в английской раскладке, заменяя некоторые буквы цифрами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40918" y="3156988"/>
            <a:ext cx="43515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Times New Roman" panose="02020603050405020304" pitchFamily="18" charset="0"/>
              </a:rPr>
              <a:t>Закройте глаза и нажимайте на </a:t>
            </a:r>
          </a:p>
          <a:p>
            <a:pPr algn="just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Times New Roman" panose="02020603050405020304" pitchFamily="18" charset="0"/>
              </a:rPr>
              <a:t>клавиатуру время от времени придерживая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Times New Roman" panose="02020603050405020304" pitchFamily="18" charset="0"/>
              </a:rPr>
              <a:t>Shift.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Times New Roman" panose="02020603050405020304" pitchFamily="18" charset="0"/>
              </a:rPr>
              <a:t>Откройте глаза и запомните то, что получилось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916" y="4723943"/>
            <a:ext cx="4131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Times New Roman" panose="02020603050405020304" pitchFamily="18" charset="0"/>
              </a:rPr>
              <a:t>Вспомните фразу или цитату, </a:t>
            </a:r>
          </a:p>
          <a:p>
            <a:pPr algn="just"/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Times New Roman" panose="02020603050405020304" pitchFamily="18" charset="0"/>
              </a:rPr>
              <a:t>например «Терпение и труд все перетрут», соедините первые буквы слов или слоги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Open Sans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319" y="1563976"/>
            <a:ext cx="2538739" cy="114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3337763"/>
            <a:ext cx="31892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1" y="4565193"/>
            <a:ext cx="40925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847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978" y="3981450"/>
            <a:ext cx="2876551" cy="28765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423081"/>
            <a:ext cx="8596668" cy="6141492"/>
          </a:xfrm>
        </p:spPr>
        <p:txBody>
          <a:bodyPr>
            <a:normAutofit/>
          </a:bodyPr>
          <a:lstStyle/>
          <a:p>
            <a:pPr algn="just">
              <a:buFont typeface="+mj-lt"/>
              <a:buAutoNum type="arabicPeriod" startAt="2"/>
            </a:pPr>
            <a:endParaRPr lang="ru-RU" sz="2200" b="1" i="1" u="sng" dirty="0" smtClean="0">
              <a:solidFill>
                <a:schemeClr val="accent4">
                  <a:lumMod val="50000"/>
                </a:schemeClr>
              </a:solidFill>
              <a:latin typeface="Open Sans"/>
            </a:endParaRPr>
          </a:p>
          <a:p>
            <a:pPr marL="0" indent="0" algn="just">
              <a:buNone/>
            </a:pPr>
            <a:r>
              <a:rPr lang="ru-RU" sz="2200" b="1" i="1" u="sng" dirty="0" smtClean="0">
                <a:solidFill>
                  <a:schemeClr val="accent4">
                    <a:lumMod val="50000"/>
                  </a:schemeClr>
                </a:solidFill>
                <a:latin typeface="Open Sans"/>
              </a:rPr>
              <a:t> </a:t>
            </a:r>
            <a:r>
              <a:rPr lang="ru-RU" sz="2200" b="1" i="1" u="sng" dirty="0" err="1" smtClean="0">
                <a:solidFill>
                  <a:schemeClr val="accent4">
                    <a:lumMod val="50000"/>
                  </a:schemeClr>
                </a:solidFill>
                <a:latin typeface="Open Sans"/>
              </a:rPr>
              <a:t>Кибербуллинг</a:t>
            </a:r>
            <a:r>
              <a:rPr lang="ru-RU" sz="2200" dirty="0" smtClean="0">
                <a:latin typeface="Open Sans"/>
              </a:rPr>
              <a:t> - </a:t>
            </a:r>
            <a:r>
              <a:rPr lang="ru-RU" sz="2200" dirty="0">
                <a:latin typeface="Open Sans"/>
              </a:rPr>
              <a:t>это нападение с целью </a:t>
            </a:r>
            <a:r>
              <a:rPr lang="ru-RU" sz="2200" dirty="0" smtClean="0">
                <a:latin typeface="Open Sans"/>
              </a:rPr>
              <a:t>нанести психологический вред;</a:t>
            </a:r>
          </a:p>
          <a:p>
            <a:pPr marL="0" indent="0" algn="just">
              <a:buNone/>
            </a:pPr>
            <a:r>
              <a:rPr lang="ru-RU" sz="2200" dirty="0" smtClean="0">
                <a:latin typeface="Open Sans"/>
              </a:rPr>
              <a:t>    - преследование сообщениями, содержащими оскорбления, агрессию, запугивания</a:t>
            </a:r>
            <a:r>
              <a:rPr lang="ru-RU" sz="2200" dirty="0">
                <a:latin typeface="Open Sans"/>
              </a:rPr>
              <a:t>;</a:t>
            </a:r>
            <a:r>
              <a:rPr lang="ru-RU" sz="2200" dirty="0" smtClean="0">
                <a:latin typeface="Open Sans"/>
              </a:rPr>
              <a:t> </a:t>
            </a:r>
          </a:p>
          <a:p>
            <a:pPr marL="0" indent="0" algn="just">
              <a:buNone/>
            </a:pPr>
            <a:r>
              <a:rPr lang="ru-RU" sz="2200" dirty="0" smtClean="0">
                <a:latin typeface="Open Sans"/>
              </a:rPr>
              <a:t>- </a:t>
            </a:r>
            <a:r>
              <a:rPr lang="ru-RU" sz="2200" dirty="0">
                <a:latin typeface="Open Sans"/>
              </a:rPr>
              <a:t>распространение видеороликов с записями реальных сцен насилия, без согласия жертв такого насилия.</a:t>
            </a:r>
          </a:p>
          <a:p>
            <a:pPr lvl="1" algn="just"/>
            <a:r>
              <a:rPr lang="ru-RU" sz="2200" b="1" i="1" u="sng" dirty="0" err="1" smtClean="0">
                <a:solidFill>
                  <a:schemeClr val="accent4">
                    <a:lumMod val="75000"/>
                  </a:schemeClr>
                </a:solidFill>
                <a:latin typeface="Open Sans"/>
              </a:rPr>
              <a:t>киберпреследование</a:t>
            </a:r>
            <a:r>
              <a:rPr lang="ru-RU" sz="2200" dirty="0" smtClean="0">
                <a:latin typeface="Open Sans"/>
              </a:rPr>
              <a:t> </a:t>
            </a:r>
            <a:r>
              <a:rPr lang="ru-RU" sz="2200" dirty="0">
                <a:latin typeface="Open Sans"/>
              </a:rPr>
              <a:t>- скрытое выслеживание жертвы с целью организации нападения, избиения, </a:t>
            </a:r>
            <a:r>
              <a:rPr lang="ru-RU" sz="2200" dirty="0" smtClean="0">
                <a:latin typeface="Open Sans"/>
              </a:rPr>
              <a:t>и т.д.</a:t>
            </a:r>
          </a:p>
        </p:txBody>
      </p:sp>
    </p:spTree>
    <p:extLst>
      <p:ext uri="{BB962C8B-B14F-4D97-AF65-F5344CB8AC3E}">
        <p14:creationId xmlns:p14="http://schemas.microsoft.com/office/powerpoint/2010/main" val="145120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423085"/>
            <a:ext cx="8596668" cy="561828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i="1" u="sng" dirty="0" err="1">
                <a:solidFill>
                  <a:schemeClr val="accent4">
                    <a:lumMod val="50000"/>
                  </a:schemeClr>
                </a:solidFill>
                <a:latin typeface="Open Sans"/>
              </a:rPr>
              <a:t>Груминг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  <a:latin typeface="Open Sans"/>
              </a:rPr>
              <a:t> </a:t>
            </a:r>
            <a:r>
              <a:rPr lang="ru-RU" sz="2400" dirty="0">
                <a:latin typeface="Open Sans"/>
              </a:rPr>
              <a:t>- установление дружеских отношений с целью личной встречи, вступления в сексуальные отношения, </a:t>
            </a:r>
            <a:r>
              <a:rPr lang="ru-RU" sz="2400" dirty="0" smtClean="0">
                <a:latin typeface="Open Sans"/>
              </a:rPr>
              <a:t>шантажа. </a:t>
            </a:r>
            <a:r>
              <a:rPr lang="ru-RU" sz="2400" dirty="0">
                <a:latin typeface="Open Sans"/>
              </a:rPr>
              <a:t>Такие знакомства чаще всего происходят в чате, на форумах или в социальной сети.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7" r="14744" b="4220"/>
          <a:stretch/>
        </p:blipFill>
        <p:spPr>
          <a:xfrm>
            <a:off x="4462821" y="2296520"/>
            <a:ext cx="4176215" cy="456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5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981" y="3317242"/>
            <a:ext cx="3540761" cy="354076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600505"/>
            <a:ext cx="8596668" cy="54408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i="1" u="sng" dirty="0" err="1" smtClean="0">
                <a:solidFill>
                  <a:schemeClr val="accent4">
                    <a:lumMod val="50000"/>
                  </a:schemeClr>
                </a:solidFill>
                <a:latin typeface="Open Sans"/>
              </a:rPr>
              <a:t>Кибермошенничество</a:t>
            </a:r>
            <a:r>
              <a:rPr lang="ru-RU" sz="2400" dirty="0" smtClean="0">
                <a:latin typeface="Open Sans"/>
              </a:rPr>
              <a:t> </a:t>
            </a:r>
            <a:r>
              <a:rPr lang="ru-RU" sz="2400" dirty="0">
                <a:latin typeface="Open Sans"/>
              </a:rPr>
              <a:t>- получение денег или имущества путем обмана или злоупотребления доверием. </a:t>
            </a:r>
            <a:endParaRPr lang="ru-RU" sz="2400" dirty="0" smtClean="0">
              <a:latin typeface="Open Sans"/>
            </a:endParaRPr>
          </a:p>
          <a:p>
            <a:pPr algn="just"/>
            <a:r>
              <a:rPr lang="ru-RU" sz="2400" dirty="0">
                <a:latin typeface="Open Sans"/>
              </a:rPr>
              <a:t>Если планируете совершить покупку через интернет- сайт: ознакомьтесь с отзывами покупателей, убедитесь в его </a:t>
            </a:r>
            <a:r>
              <a:rPr lang="ru-RU" sz="2400" dirty="0" smtClean="0">
                <a:latin typeface="Open Sans"/>
              </a:rPr>
              <a:t>безопасности –  </a:t>
            </a:r>
            <a:r>
              <a:rPr lang="ru-RU" sz="2400" dirty="0">
                <a:latin typeface="Open Sans"/>
              </a:rPr>
              <a:t>проверяйте реквизиты и название магазина. </a:t>
            </a:r>
          </a:p>
          <a:p>
            <a:pPr>
              <a:buFont typeface="+mj-lt"/>
              <a:buAutoNum type="arabicPeriod" startAt="4"/>
            </a:pPr>
            <a:endParaRPr lang="ru-RU" sz="24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427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16328"/>
            <a:ext cx="8596668" cy="90895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err="1" smtClean="0"/>
              <a:t>Фишинг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6828" y="914123"/>
            <a:ext cx="94596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Фишинг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 - один из видов интернет-мошенничества, целью которого является получение доступа </a:t>
            </a:r>
            <a:r>
              <a:rPr 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данным </a:t>
            </a: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пользователей - логинам, паролям, данным лицевых счетов и банковских карт.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6827" y="2450106"/>
            <a:ext cx="63246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</a:rPr>
              <a:t>В основном, используется метод проведения массовых рассылок от имени популярных компаний или организаций, содержащих ссылки на ложные сайты, внешне неотличимые от настоящих.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114" y="2258558"/>
            <a:ext cx="3840163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74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Что такое персональные данные?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610439"/>
            <a:ext cx="9012576" cy="492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chemeClr val="accent5"/>
                </a:solidFill>
              </a:rPr>
              <a:t>Персональные данные (ПД)</a:t>
            </a:r>
            <a:r>
              <a:rPr lang="ru-RU" sz="2400" dirty="0" smtClean="0"/>
              <a:t> – это набор данных, позволяющих идентифицировать тебя среди других.</a:t>
            </a:r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том числе:</a:t>
            </a:r>
          </a:p>
          <a:p>
            <a:pPr>
              <a:buFont typeface="+mj-lt"/>
              <a:buAutoNum type="arabicPeriod"/>
            </a:pPr>
            <a:r>
              <a:rPr lang="ru-RU" sz="2000" i="1" dirty="0"/>
              <a:t>фамилия, имя, отчество;</a:t>
            </a:r>
          </a:p>
          <a:p>
            <a:pPr>
              <a:buFont typeface="+mj-lt"/>
              <a:buAutoNum type="arabicPeriod"/>
            </a:pPr>
            <a:r>
              <a:rPr lang="ru-RU" sz="2000" i="1" dirty="0"/>
              <a:t>дата рождения;</a:t>
            </a:r>
          </a:p>
          <a:p>
            <a:pPr>
              <a:buFont typeface="+mj-lt"/>
              <a:buAutoNum type="arabicPeriod"/>
            </a:pPr>
            <a:r>
              <a:rPr lang="ru-RU" sz="2000" i="1" dirty="0"/>
              <a:t>адрес местожительства;</a:t>
            </a:r>
          </a:p>
          <a:p>
            <a:pPr>
              <a:buFont typeface="+mj-lt"/>
              <a:buAutoNum type="arabicPeriod"/>
            </a:pPr>
            <a:r>
              <a:rPr lang="ru-RU" sz="2000" i="1" dirty="0"/>
              <a:t>паспортные </a:t>
            </a:r>
            <a:r>
              <a:rPr lang="ru-RU" sz="2000" i="1" dirty="0" smtClean="0"/>
              <a:t>данные</a:t>
            </a:r>
          </a:p>
          <a:p>
            <a:pPr>
              <a:buFont typeface="+mj-lt"/>
              <a:buAutoNum type="arabicPeriod"/>
            </a:pPr>
            <a:r>
              <a:rPr lang="ru-RU" sz="2000" i="1" dirty="0" smtClean="0"/>
              <a:t>социальное</a:t>
            </a:r>
            <a:r>
              <a:rPr lang="ru-RU" sz="2000" i="1" dirty="0"/>
              <a:t>, имущественное, семейное положение;</a:t>
            </a:r>
          </a:p>
          <a:p>
            <a:pPr>
              <a:buFont typeface="+mj-lt"/>
              <a:buAutoNum type="arabicPeriod"/>
            </a:pPr>
            <a:r>
              <a:rPr lang="ru-RU" sz="2000" i="1" dirty="0"/>
              <a:t>сведения </a:t>
            </a:r>
            <a:r>
              <a:rPr lang="ru-RU" sz="2000" i="1" dirty="0" smtClean="0"/>
              <a:t>об образовании;</a:t>
            </a:r>
            <a:endParaRPr lang="ru-RU" sz="2000" i="1" dirty="0"/>
          </a:p>
          <a:p>
            <a:pPr>
              <a:buFont typeface="+mj-lt"/>
              <a:buAutoNum type="arabicPeriod"/>
            </a:pPr>
            <a:r>
              <a:rPr lang="ru-RU" sz="2000" i="1" dirty="0" smtClean="0"/>
              <a:t>фотографии;</a:t>
            </a:r>
            <a:endParaRPr lang="ru-RU" sz="2000" i="1" dirty="0"/>
          </a:p>
          <a:p>
            <a:pPr>
              <a:buFont typeface="+mj-lt"/>
              <a:buAutoNum type="arabicPeriod"/>
            </a:pPr>
            <a:r>
              <a:rPr lang="ru-RU" sz="2000" i="1" dirty="0"/>
              <a:t>и другие.</a:t>
            </a:r>
          </a:p>
          <a:p>
            <a:pPr>
              <a:buFont typeface="+mj-lt"/>
              <a:buAutoNum type="arabicPeriod"/>
            </a:pP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75" y="2761343"/>
            <a:ext cx="5367125" cy="1516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636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86" y="359229"/>
            <a:ext cx="8572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696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Основные правила поведения: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446663"/>
            <a:ext cx="8596668" cy="5213444"/>
          </a:xfrm>
        </p:spPr>
        <p:txBody>
          <a:bodyPr>
            <a:normAutofit/>
          </a:bodyPr>
          <a:lstStyle/>
          <a:p>
            <a:pPr algn="just">
              <a:buFont typeface="+mj-lt"/>
              <a:buAutoNum type="arabicPeriod"/>
            </a:pPr>
            <a:r>
              <a:rPr lang="ru-RU" b="1" i="1" u="sng" dirty="0">
                <a:solidFill>
                  <a:schemeClr val="accent3"/>
                </a:solidFill>
                <a:latin typeface="Open Sans"/>
              </a:rPr>
              <a:t>Ограничьте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 объем информации о себе, находящейся в Интернете</a:t>
            </a:r>
            <a:r>
              <a:rPr lang="ru-RU" dirty="0">
                <a:solidFill>
                  <a:schemeClr val="tx1"/>
                </a:solidFill>
                <a:latin typeface="Open Sans"/>
              </a:rPr>
              <a:t>. </a:t>
            </a:r>
            <a:r>
              <a:rPr lang="ru-RU" b="1" i="1" u="sng" dirty="0">
                <a:solidFill>
                  <a:schemeClr val="accent3"/>
                </a:solidFill>
                <a:latin typeface="Open Sans"/>
              </a:rPr>
              <a:t>Удалите</a:t>
            </a:r>
            <a:r>
              <a:rPr lang="ru-RU" b="1" i="1" dirty="0">
                <a:solidFill>
                  <a:schemeClr val="accent3"/>
                </a:solidFill>
                <a:latin typeface="Open Sans"/>
              </a:rPr>
              <a:t> 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лишние фотографии, видео, адреса, номера телефонов, дату рождения, сведения о родных и близких и иную личную информацию.</a:t>
            </a:r>
          </a:p>
          <a:p>
            <a:pPr algn="just">
              <a:buFont typeface="+mj-lt"/>
              <a:buAutoNum type="arabicPeriod"/>
            </a:pPr>
            <a:r>
              <a:rPr lang="ru-RU" b="1" i="1" u="sng" dirty="0">
                <a:solidFill>
                  <a:schemeClr val="accent2"/>
                </a:solidFill>
                <a:latin typeface="Open Sans"/>
              </a:rPr>
              <a:t>Не отправляйте</a:t>
            </a:r>
            <a:r>
              <a:rPr lang="ru-RU" b="1" i="1" dirty="0">
                <a:solidFill>
                  <a:schemeClr val="accent2"/>
                </a:solidFill>
                <a:latin typeface="Open Sans"/>
              </a:rPr>
              <a:t> 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видео и фотографии людям, с которыми вы познакомились в Интернете и </a:t>
            </a:r>
            <a:r>
              <a:rPr lang="ru-RU" b="1" i="1" u="sng" dirty="0">
                <a:solidFill>
                  <a:schemeClr val="accent2"/>
                </a:solidFill>
                <a:latin typeface="Open Sans"/>
              </a:rPr>
              <a:t>не знаете</a:t>
            </a:r>
            <a:r>
              <a:rPr lang="ru-RU" b="1" i="1" dirty="0">
                <a:solidFill>
                  <a:schemeClr val="accent2"/>
                </a:solidFill>
                <a:latin typeface="Open Sans"/>
              </a:rPr>
              <a:t> 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их в реальной жизни.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222222"/>
                </a:solidFill>
                <a:latin typeface="Open Sans"/>
              </a:rPr>
              <a:t>Отправляя кому-либо свои персональные данные или конфиденциальную информацию, </a:t>
            </a:r>
            <a:r>
              <a:rPr lang="ru-RU" b="1" i="1" u="sng" dirty="0">
                <a:solidFill>
                  <a:schemeClr val="accent4"/>
                </a:solidFill>
                <a:latin typeface="Open Sans"/>
              </a:rPr>
              <a:t>убедитесь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 в том, что адресат — действительно тот, за кого себя выдает.</a:t>
            </a:r>
          </a:p>
          <a:p>
            <a:pPr algn="just">
              <a:buFont typeface="+mj-lt"/>
              <a:buAutoNum type="arabicPeriod"/>
            </a:pPr>
            <a:r>
              <a:rPr lang="ru-RU" dirty="0">
                <a:solidFill>
                  <a:srgbClr val="222222"/>
                </a:solidFill>
                <a:latin typeface="Open Sans"/>
              </a:rPr>
              <a:t>Если в сети Интернет кто-то просит предоставить ваши персональные данные, например, место жительства или номер школы, класса иные данные, </a:t>
            </a:r>
            <a:r>
              <a:rPr lang="ru-RU" b="1" i="1" u="sng" dirty="0">
                <a:solidFill>
                  <a:schemeClr val="tx2"/>
                </a:solidFill>
                <a:latin typeface="Open Sans"/>
              </a:rPr>
              <a:t>посоветуйтесь с родителями</a:t>
            </a:r>
            <a:r>
              <a:rPr lang="ru-RU" b="1" i="1" dirty="0">
                <a:solidFill>
                  <a:schemeClr val="tx2"/>
                </a:solidFill>
                <a:latin typeface="Open Sans"/>
              </a:rPr>
              <a:t> 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или взрослым человеком, которому вы доверяете.</a:t>
            </a:r>
          </a:p>
          <a:p>
            <a:pPr algn="just">
              <a:buFont typeface="+mj-lt"/>
              <a:buAutoNum type="arabicPeriod"/>
            </a:pPr>
            <a:r>
              <a:rPr lang="ru-RU" dirty="0" smtClean="0">
                <a:solidFill>
                  <a:srgbClr val="222222"/>
                </a:solidFill>
                <a:latin typeface="Open Sans"/>
              </a:rPr>
              <a:t>Заведите 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себе </a:t>
            </a:r>
            <a:r>
              <a:rPr lang="ru-RU" b="1" i="1" u="sng" dirty="0">
                <a:solidFill>
                  <a:schemeClr val="accent1"/>
                </a:solidFill>
                <a:latin typeface="Open Sans"/>
              </a:rPr>
              <a:t>два адреса электронной почты</a:t>
            </a:r>
            <a:r>
              <a:rPr lang="ru-RU" b="1" i="1" dirty="0">
                <a:solidFill>
                  <a:schemeClr val="accent1"/>
                </a:solidFill>
                <a:latin typeface="Open Sans"/>
              </a:rPr>
              <a:t> </a:t>
            </a:r>
            <a:r>
              <a:rPr lang="ru-RU" dirty="0">
                <a:solidFill>
                  <a:srgbClr val="222222"/>
                </a:solidFill>
                <a:latin typeface="Open Sans"/>
              </a:rPr>
              <a:t>— частный, для переписки (приватный и малоизвестный, который вы никогда не публикуете в общедоступных источниках), и публичный — для открытой деятельности (форумов, чатов и так далее).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550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6" y="789668"/>
            <a:ext cx="5360987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06" y="1177925"/>
            <a:ext cx="5578475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56" y="4418013"/>
            <a:ext cx="57721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139093" y="0"/>
            <a:ext cx="9821936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dirty="0" smtClean="0"/>
              <a:t>Настройки приватности на примере </a:t>
            </a:r>
            <a:r>
              <a:rPr lang="ru-RU" dirty="0" err="1" smtClean="0"/>
              <a:t>ВКонтакте</a:t>
            </a:r>
            <a:r>
              <a:rPr lang="ru-RU" dirty="0" smtClean="0"/>
              <a:t>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06569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Основные </a:t>
            </a:r>
            <a:r>
              <a:rPr lang="ru-RU" dirty="0" smtClean="0"/>
              <a:t>правила: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624085"/>
            <a:ext cx="8596668" cy="4417278"/>
          </a:xfrm>
        </p:spPr>
        <p:txBody>
          <a:bodyPr>
            <a:noAutofit/>
          </a:bodyPr>
          <a:lstStyle/>
          <a:p>
            <a:pPr algn="just"/>
            <a:r>
              <a:rPr lang="ru-RU" sz="2400" b="1" i="1" dirty="0" smtClean="0">
                <a:solidFill>
                  <a:schemeClr val="accent4"/>
                </a:solidFill>
                <a:latin typeface="Open Sans"/>
              </a:rPr>
              <a:t>Надежный</a:t>
            </a:r>
            <a:r>
              <a:rPr lang="ru-RU" sz="2400" dirty="0" smtClean="0">
                <a:latin typeface="Open Sans"/>
              </a:rPr>
              <a:t> пароль.</a:t>
            </a:r>
          </a:p>
          <a:p>
            <a:pPr algn="just"/>
            <a:r>
              <a:rPr lang="ru-RU" sz="2400" dirty="0" smtClean="0">
                <a:latin typeface="Open Sans"/>
              </a:rPr>
              <a:t>Управление уровнями доступа к персональным данным (</a:t>
            </a:r>
            <a:r>
              <a:rPr lang="ru-RU" sz="2400" b="1" i="1" dirty="0" smtClean="0">
                <a:solidFill>
                  <a:schemeClr val="accent5"/>
                </a:solidFill>
                <a:latin typeface="Open Sans"/>
              </a:rPr>
              <a:t>настройки приватности</a:t>
            </a:r>
            <a:r>
              <a:rPr lang="ru-RU" sz="2400" dirty="0" smtClean="0">
                <a:latin typeface="Open Sans"/>
              </a:rPr>
              <a:t>).</a:t>
            </a:r>
          </a:p>
          <a:p>
            <a:pPr algn="just"/>
            <a:r>
              <a:rPr lang="ru-RU" sz="2400" b="1" i="1" dirty="0" smtClean="0">
                <a:solidFill>
                  <a:schemeClr val="accent3"/>
                </a:solidFill>
                <a:latin typeface="Open Sans"/>
              </a:rPr>
              <a:t>Сознательное отношение </a:t>
            </a:r>
            <a:r>
              <a:rPr lang="ru-RU" sz="2400" dirty="0" smtClean="0">
                <a:latin typeface="Open Sans"/>
              </a:rPr>
              <a:t>к информации, размещаемой и получаемой в интернете.</a:t>
            </a:r>
            <a:endParaRPr lang="ru-RU" sz="24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657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К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6795" y="4"/>
            <a:ext cx="10706804" cy="6022115"/>
          </a:xfrm>
        </p:spPr>
      </p:pic>
    </p:spTree>
    <p:extLst>
      <p:ext uri="{BB962C8B-B14F-4D97-AF65-F5344CB8AC3E}">
        <p14:creationId xmlns:p14="http://schemas.microsoft.com/office/powerpoint/2010/main" val="24831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Что делать, если тебя взломали?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502229"/>
            <a:ext cx="8596668" cy="474345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accent3"/>
                </a:solidFill>
              </a:rPr>
              <a:t>Как определить, что тебя взломали!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От твоего имени были совершены действия, </a:t>
            </a:r>
            <a:r>
              <a:rPr lang="ru-RU" sz="1800" dirty="0" smtClean="0">
                <a:solidFill>
                  <a:schemeClr val="tx1"/>
                </a:solidFill>
              </a:rPr>
              <a:t>которые ты не делал </a:t>
            </a:r>
            <a:r>
              <a:rPr lang="ru-RU" sz="1800" i="1" dirty="0" smtClean="0">
                <a:solidFill>
                  <a:schemeClr val="tx1"/>
                </a:solidFill>
              </a:rPr>
              <a:t>(написаны </a:t>
            </a:r>
            <a:r>
              <a:rPr lang="ru-RU" sz="1800" i="1" dirty="0">
                <a:solidFill>
                  <a:schemeClr val="tx1"/>
                </a:solidFill>
              </a:rPr>
              <a:t>сообщения, добавлены друзья, оставлены комментарии, поставлены отметки и др.)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1800" i="1" dirty="0">
                <a:solidFill>
                  <a:schemeClr val="tx1"/>
                </a:solidFill>
              </a:rPr>
              <a:t>Ты не можешь зайти в свой аккаунт с помощью своего логина и пароля;</a:t>
            </a:r>
          </a:p>
          <a:p>
            <a:r>
              <a:rPr lang="ru-RU" sz="2000" b="1" i="1" dirty="0" smtClean="0">
                <a:solidFill>
                  <a:schemeClr val="accent3"/>
                </a:solidFill>
              </a:rPr>
              <a:t>Что делать?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tx1"/>
                </a:solidFill>
              </a:rPr>
              <a:t>Незамедлительно </a:t>
            </a:r>
            <a:r>
              <a:rPr lang="ru-RU" sz="1800" dirty="0" smtClean="0">
                <a:solidFill>
                  <a:schemeClr val="tx1"/>
                </a:solidFill>
              </a:rPr>
              <a:t>поменяй пароль;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Проверь компьютер на наличие вирусных угроз;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Напиши администратору сайта </a:t>
            </a:r>
            <a:r>
              <a:rPr lang="ru-RU" sz="1800" i="1" dirty="0" smtClean="0">
                <a:solidFill>
                  <a:schemeClr val="tx1"/>
                </a:solidFill>
              </a:rPr>
              <a:t>(о невозможности восстановить доступ к аккаунту, о необходимости заблокировать аккаунт и др.);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tx1"/>
                </a:solidFill>
              </a:rPr>
              <a:t>В случае, если мошенники использовали полученные в результате взлома твои  персональные данные без твоего согласия, ты можешь обратиться в Управление Роскомнадзора по Томской области с обращением.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ru-RU" dirty="0" smtClean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ru-RU" i="1" dirty="0">
              <a:solidFill>
                <a:schemeClr val="tx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86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Информация, которая подлежит блокировке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Информация о способах совершения самоубийства, призывах к нему;</a:t>
            </a:r>
          </a:p>
          <a:p>
            <a:r>
              <a:rPr lang="ru-RU" dirty="0" smtClean="0"/>
              <a:t>Информация о несовершеннолетних, пострадавших от противоправных действий;</a:t>
            </a:r>
          </a:p>
          <a:p>
            <a:r>
              <a:rPr lang="ru-RU" dirty="0" smtClean="0"/>
              <a:t>Информация об азартных играх;</a:t>
            </a:r>
          </a:p>
          <a:p>
            <a:r>
              <a:rPr lang="ru-RU" dirty="0" smtClean="0"/>
              <a:t>Информация, содержащая предложения о продаже дистанционным способом, алкогольной продукции, спиртосодержащей продукции, этилового спирта;</a:t>
            </a:r>
          </a:p>
          <a:p>
            <a:r>
              <a:rPr lang="ru-RU" dirty="0" smtClean="0"/>
              <a:t>Информация о способах, методах разработки, изготовления и использования наркотических средств, психотропных веществ, местах их приобретения, способах и местах культивирования </a:t>
            </a:r>
            <a:r>
              <a:rPr lang="ru-RU" dirty="0" err="1" smtClean="0"/>
              <a:t>наркосодержащих</a:t>
            </a:r>
            <a:r>
              <a:rPr lang="ru-RU" dirty="0" smtClean="0"/>
              <a:t> растений;</a:t>
            </a:r>
          </a:p>
          <a:p>
            <a:r>
              <a:rPr lang="ru-RU" dirty="0" smtClean="0"/>
              <a:t>Материалы с порнографическими </a:t>
            </a:r>
            <a:r>
              <a:rPr lang="ru-RU" smtClean="0"/>
              <a:t>изображениями несовершеннолетних.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3416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Arial Narrow" pitchFamily="34" charset="0"/>
              </a:rPr>
              <a:t>Грамотное использование персональных данных убережет ВАС от лишних неприятностей</a:t>
            </a:r>
            <a:endParaRPr lang="ru-RU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781" y="2160588"/>
            <a:ext cx="4294476" cy="388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13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9599" y="2520287"/>
            <a:ext cx="8596668" cy="1320800"/>
          </a:xfrm>
        </p:spPr>
        <p:txBody>
          <a:bodyPr/>
          <a:lstStyle/>
          <a:p>
            <a:pPr algn="ctr"/>
            <a:r>
              <a:rPr lang="ru-RU" dirty="0" smtClean="0"/>
              <a:t>ВИКТОРИНА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9962" r="3967" b="9898"/>
          <a:stretch/>
        </p:blipFill>
        <p:spPr>
          <a:xfrm>
            <a:off x="391885" y="4"/>
            <a:ext cx="8858251" cy="5984031"/>
          </a:xfrm>
        </p:spPr>
      </p:pic>
    </p:spTree>
    <p:extLst>
      <p:ext uri="{BB962C8B-B14F-4D97-AF65-F5344CB8AC3E}">
        <p14:creationId xmlns:p14="http://schemas.microsoft.com/office/powerpoint/2010/main" val="31115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Специальные персональные данные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610439"/>
            <a:ext cx="9012576" cy="49268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К специальным персональным данным относятся</a:t>
            </a:r>
            <a:r>
              <a:rPr lang="ru-RU" sz="2600" b="1" i="1" dirty="0">
                <a:solidFill>
                  <a:schemeClr val="accent1">
                    <a:lumMod val="75000"/>
                  </a:schemeClr>
                </a:solidFill>
              </a:rPr>
              <a:t>: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b="1" i="1" dirty="0">
                <a:solidFill>
                  <a:schemeClr val="tx1"/>
                </a:solidFill>
              </a:rPr>
              <a:t> расовая или национальная принадлежность, политические взгляды, религиозные или философские убеждения, состояние здоровья и пр.</a:t>
            </a:r>
            <a:endParaRPr lang="ru-RU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dirty="0" smtClean="0"/>
              <a:t>	</a:t>
            </a:r>
          </a:p>
          <a:p>
            <a:pPr marL="0" indent="0">
              <a:buNone/>
            </a:pPr>
            <a:r>
              <a:rPr lang="ru-RU" dirty="0" smtClean="0"/>
              <a:t>Следует </a:t>
            </a:r>
            <a:r>
              <a:rPr lang="ru-RU" dirty="0"/>
              <a:t>заметить, что приведенный перечень персональных данных не является исчерпывающим и может включать в себя еще множество иных идентификационных данных.</a:t>
            </a:r>
          </a:p>
        </p:txBody>
      </p:sp>
    </p:spTree>
    <p:extLst>
      <p:ext uri="{BB962C8B-B14F-4D97-AF65-F5344CB8AC3E}">
        <p14:creationId xmlns:p14="http://schemas.microsoft.com/office/powerpoint/2010/main" val="247835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3048" r="3268" b="16073"/>
          <a:stretch/>
        </p:blipFill>
        <p:spPr>
          <a:xfrm>
            <a:off x="245660" y="4"/>
            <a:ext cx="9075763" cy="6269075"/>
          </a:xfrm>
        </p:spPr>
      </p:pic>
    </p:spTree>
    <p:extLst>
      <p:ext uri="{BB962C8B-B14F-4D97-AF65-F5344CB8AC3E}">
        <p14:creationId xmlns:p14="http://schemas.microsoft.com/office/powerpoint/2010/main" val="26407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" t="6383" r="9718" b="15974"/>
          <a:stretch/>
        </p:blipFill>
        <p:spPr>
          <a:xfrm>
            <a:off x="296213" y="0"/>
            <a:ext cx="9028091" cy="6177116"/>
          </a:xfrm>
        </p:spPr>
      </p:pic>
    </p:spTree>
    <p:extLst>
      <p:ext uri="{BB962C8B-B14F-4D97-AF65-F5344CB8AC3E}">
        <p14:creationId xmlns:p14="http://schemas.microsoft.com/office/powerpoint/2010/main" val="142747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2402" r="2320" b="14315"/>
          <a:stretch/>
        </p:blipFill>
        <p:spPr>
          <a:xfrm>
            <a:off x="296215" y="4"/>
            <a:ext cx="9436980" cy="6233375"/>
          </a:xfrm>
        </p:spPr>
      </p:pic>
    </p:spTree>
    <p:extLst>
      <p:ext uri="{BB962C8B-B14F-4D97-AF65-F5344CB8AC3E}">
        <p14:creationId xmlns:p14="http://schemas.microsoft.com/office/powerpoint/2010/main" val="276328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" t="3729" r="4409" b="11329"/>
          <a:stretch/>
        </p:blipFill>
        <p:spPr>
          <a:xfrm>
            <a:off x="257579" y="0"/>
            <a:ext cx="9079607" cy="5914454"/>
          </a:xfrm>
        </p:spPr>
      </p:pic>
    </p:spTree>
    <p:extLst>
      <p:ext uri="{BB962C8B-B14F-4D97-AF65-F5344CB8AC3E}">
        <p14:creationId xmlns:p14="http://schemas.microsoft.com/office/powerpoint/2010/main" val="3392805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" t="5388" r="2387" b="10665"/>
          <a:stretch/>
        </p:blipFill>
        <p:spPr>
          <a:xfrm>
            <a:off x="244700" y="4"/>
            <a:ext cx="9144001" cy="6516711"/>
          </a:xfrm>
        </p:spPr>
      </p:pic>
    </p:spTree>
    <p:extLst>
      <p:ext uri="{BB962C8B-B14F-4D97-AF65-F5344CB8AC3E}">
        <p14:creationId xmlns:p14="http://schemas.microsoft.com/office/powerpoint/2010/main" val="946138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0" t="6052" r="3538" b="13983"/>
          <a:stretch/>
        </p:blipFill>
        <p:spPr>
          <a:xfrm>
            <a:off x="321971" y="0"/>
            <a:ext cx="9169116" cy="5924282"/>
          </a:xfrm>
        </p:spPr>
      </p:pic>
    </p:spTree>
    <p:extLst>
      <p:ext uri="{BB962C8B-B14F-4D97-AF65-F5344CB8AC3E}">
        <p14:creationId xmlns:p14="http://schemas.microsoft.com/office/powerpoint/2010/main" val="2287559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" t="4393" r="2652" b="11661"/>
          <a:stretch/>
        </p:blipFill>
        <p:spPr>
          <a:xfrm>
            <a:off x="347729" y="-1"/>
            <a:ext cx="9114783" cy="6387921"/>
          </a:xfrm>
        </p:spPr>
      </p:pic>
    </p:spTree>
    <p:extLst>
      <p:ext uri="{BB962C8B-B14F-4D97-AF65-F5344CB8AC3E}">
        <p14:creationId xmlns:p14="http://schemas.microsoft.com/office/powerpoint/2010/main" val="23262714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3065" r="4242" b="11992"/>
          <a:stretch/>
        </p:blipFill>
        <p:spPr>
          <a:xfrm>
            <a:off x="218940" y="-1"/>
            <a:ext cx="9272789" cy="6279985"/>
          </a:xfrm>
        </p:spPr>
      </p:pic>
    </p:spTree>
    <p:extLst>
      <p:ext uri="{BB962C8B-B14F-4D97-AF65-F5344CB8AC3E}">
        <p14:creationId xmlns:p14="http://schemas.microsoft.com/office/powerpoint/2010/main" val="440345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3065" r="2945" b="15310"/>
          <a:stretch/>
        </p:blipFill>
        <p:spPr>
          <a:xfrm>
            <a:off x="103031" y="0"/>
            <a:ext cx="9285668" cy="6285304"/>
          </a:xfrm>
        </p:spPr>
      </p:pic>
    </p:spTree>
    <p:extLst>
      <p:ext uri="{BB962C8B-B14F-4D97-AF65-F5344CB8AC3E}">
        <p14:creationId xmlns:p14="http://schemas.microsoft.com/office/powerpoint/2010/main" val="2535456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" t="4494" r="3434" b="13052"/>
          <a:stretch/>
        </p:blipFill>
        <p:spPr>
          <a:xfrm>
            <a:off x="334736" y="228599"/>
            <a:ext cx="9078685" cy="5951246"/>
          </a:xfrm>
        </p:spPr>
      </p:pic>
    </p:spTree>
    <p:extLst>
      <p:ext uri="{BB962C8B-B14F-4D97-AF65-F5344CB8AC3E}">
        <p14:creationId xmlns:p14="http://schemas.microsoft.com/office/powerpoint/2010/main" val="852248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Биометрические персональные данные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610439"/>
            <a:ext cx="9012576" cy="49268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/>
              <a:t>Биометрические </a:t>
            </a:r>
            <a:r>
              <a:rPr lang="ru-RU" b="1" dirty="0"/>
              <a:t>персональные данные представляют собой сведения о наших </a:t>
            </a:r>
            <a:r>
              <a:rPr lang="ru-RU" b="1" dirty="0" smtClean="0"/>
              <a:t>	биологических </a:t>
            </a:r>
            <a:r>
              <a:rPr lang="ru-RU" b="1" dirty="0"/>
              <a:t>особенностях. Эти данные уникальны, принадлежат только одному </a:t>
            </a:r>
            <a:r>
              <a:rPr lang="ru-RU" b="1" dirty="0" smtClean="0"/>
              <a:t>	человеку </a:t>
            </a:r>
            <a:r>
              <a:rPr lang="ru-RU" b="1" dirty="0"/>
              <a:t>и никогда не повторяются.</a:t>
            </a:r>
          </a:p>
          <a:p>
            <a:pPr marL="0" indent="0">
              <a:buNone/>
            </a:pPr>
            <a:r>
              <a:rPr lang="ru-RU" dirty="0" smtClean="0"/>
              <a:t>	Биометрические </a:t>
            </a:r>
            <a:r>
              <a:rPr lang="ru-RU" dirty="0"/>
              <a:t>данные заложены в нас от рождения самой природой, они никем </a:t>
            </a:r>
            <a:r>
              <a:rPr lang="ru-RU" dirty="0" smtClean="0"/>
              <a:t>	не </a:t>
            </a:r>
            <a:r>
              <a:rPr lang="ru-RU" dirty="0"/>
              <a:t>присваиваются, это просто закодированная информация о человеке, которую </a:t>
            </a:r>
            <a:r>
              <a:rPr lang="ru-RU" dirty="0" smtClean="0"/>
              <a:t>	люди </a:t>
            </a:r>
            <a:r>
              <a:rPr lang="ru-RU" dirty="0"/>
              <a:t>научились считывать. К таким данным относятся:</a:t>
            </a:r>
          </a:p>
          <a:p>
            <a:r>
              <a:rPr lang="ru-RU" b="1" i="1" dirty="0"/>
              <a:t>отпечаток пальца, рисунок радужной оболочки глаза, код ДНК, слепок голоса и пр.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897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t="3397" r="1885" b="10997"/>
          <a:stretch/>
        </p:blipFill>
        <p:spPr>
          <a:xfrm>
            <a:off x="167427" y="4"/>
            <a:ext cx="9259911" cy="6492003"/>
          </a:xfrm>
        </p:spPr>
      </p:pic>
    </p:spTree>
    <p:extLst>
      <p:ext uri="{BB962C8B-B14F-4D97-AF65-F5344CB8AC3E}">
        <p14:creationId xmlns:p14="http://schemas.microsoft.com/office/powerpoint/2010/main" val="28106883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4392" r="3808" b="13983"/>
          <a:stretch/>
        </p:blipFill>
        <p:spPr>
          <a:xfrm>
            <a:off x="334851" y="141672"/>
            <a:ext cx="9053848" cy="6135665"/>
          </a:xfrm>
        </p:spPr>
      </p:pic>
    </p:spTree>
    <p:extLst>
      <p:ext uri="{BB962C8B-B14F-4D97-AF65-F5344CB8AC3E}">
        <p14:creationId xmlns:p14="http://schemas.microsoft.com/office/powerpoint/2010/main" val="1208756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0" t="4393" r="3217" b="10997"/>
          <a:stretch/>
        </p:blipFill>
        <p:spPr>
          <a:xfrm>
            <a:off x="244702" y="141668"/>
            <a:ext cx="9144143" cy="6426558"/>
          </a:xfrm>
        </p:spPr>
      </p:pic>
    </p:spTree>
    <p:extLst>
      <p:ext uri="{BB962C8B-B14F-4D97-AF65-F5344CB8AC3E}">
        <p14:creationId xmlns:p14="http://schemas.microsoft.com/office/powerpoint/2010/main" val="2717881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" t="6051" r="5634" b="14979"/>
          <a:stretch/>
        </p:blipFill>
        <p:spPr>
          <a:xfrm>
            <a:off x="296216" y="141670"/>
            <a:ext cx="9105363" cy="5856963"/>
          </a:xfrm>
        </p:spPr>
      </p:pic>
    </p:spTree>
    <p:extLst>
      <p:ext uri="{BB962C8B-B14F-4D97-AF65-F5344CB8AC3E}">
        <p14:creationId xmlns:p14="http://schemas.microsoft.com/office/powerpoint/2010/main" val="529143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8069" r="1123" b="14946"/>
          <a:stretch/>
        </p:blipFill>
        <p:spPr>
          <a:xfrm>
            <a:off x="734787" y="293918"/>
            <a:ext cx="8711293" cy="5516145"/>
          </a:xfrm>
        </p:spPr>
      </p:pic>
    </p:spTree>
    <p:extLst>
      <p:ext uri="{BB962C8B-B14F-4D97-AF65-F5344CB8AC3E}">
        <p14:creationId xmlns:p14="http://schemas.microsoft.com/office/powerpoint/2010/main" val="3520650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5703" y="2902040"/>
            <a:ext cx="8596668" cy="1320800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9055" y="4619198"/>
            <a:ext cx="50133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Федеральной службы по надзору в сфере связи, информационных технологий и массовых коммуникаций по Томской области</a:t>
            </a:r>
          </a:p>
          <a:p>
            <a:endParaRPr lang="ru-RU" sz="1400" i="1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1400" u="sng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634041, г. Томск, ул. Енисейская, д. 23/1.</a:t>
            </a:r>
          </a:p>
          <a:p>
            <a:pPr lvl="1"/>
            <a:r>
              <a:rPr lang="en-US" sz="1400" u="sng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rsockanc70@rkn.gov.ru </a:t>
            </a:r>
            <a:endParaRPr lang="en-US" sz="1400" dirty="0" smtClean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ru-RU" sz="1400" u="sng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(3822) 60-90-12 – приемная</a:t>
            </a:r>
          </a:p>
          <a:p>
            <a:pPr lvl="1"/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(3822) 60-90-07  (доб. 717, 718) – отдел по защите прав субъектов персональных данных.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5" y="482714"/>
            <a:ext cx="5194300" cy="1930400"/>
          </a:xfrm>
        </p:spPr>
      </p:pic>
    </p:spTree>
    <p:extLst>
      <p:ext uri="{BB962C8B-B14F-4D97-AF65-F5344CB8AC3E}">
        <p14:creationId xmlns:p14="http://schemas.microsoft.com/office/powerpoint/2010/main" val="394951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Набор цифр как персональные данные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610439"/>
            <a:ext cx="9012576" cy="4926841"/>
          </a:xfrm>
        </p:spPr>
        <p:txBody>
          <a:bodyPr>
            <a:normAutofit/>
          </a:bodyPr>
          <a:lstStyle/>
          <a:p>
            <a:r>
              <a:rPr lang="ru-RU" dirty="0" smtClean="0"/>
              <a:t>Существуют </a:t>
            </a:r>
            <a:r>
              <a:rPr lang="ru-RU" dirty="0"/>
              <a:t>персональные данные, которые представляют собой набор цифр. Благодаря такому набору цифр нас можно определить как конкретного человека, установить нашу личность.</a:t>
            </a:r>
          </a:p>
          <a:p>
            <a:r>
              <a:rPr lang="ru-RU" b="1" i="1" dirty="0"/>
              <a:t>Такими персональными данными являются: номер и серия паспорта, страховой номер индивидуального лицевого счета (</a:t>
            </a:r>
            <a:r>
              <a:rPr lang="ru-RU" b="1" i="1" dirty="0" err="1"/>
              <a:t>СНИЛС</a:t>
            </a:r>
            <a:r>
              <a:rPr lang="ru-RU" b="1" i="1" dirty="0"/>
              <a:t>), индивидуальный номер налогоплательщика (ИНН), номер банковского счета, номер банковской карты.</a:t>
            </a:r>
            <a:endParaRPr lang="ru-RU" dirty="0"/>
          </a:p>
          <a:p>
            <a:r>
              <a:rPr lang="ru-RU" dirty="0"/>
              <a:t>Такие «кодовые данные» представляют собой некий набор зашифрованной информации о человеке. Шифрование этих данных может производиться государством. Например, когда ребенку исполняется 14 лет, ему выдают паспорт в </a:t>
            </a:r>
            <a:r>
              <a:rPr lang="ru-RU" dirty="0" err="1"/>
              <a:t>ФМС</a:t>
            </a:r>
            <a:r>
              <a:rPr lang="ru-RU" dirty="0"/>
              <a:t>. Такой паспорт содержит серию и номер, а также иную информацию. Шифрование может производиться банковской организацией, например, номер банковской карты тоже индивидуальный, он не повторяется и принадлежит исключительно держателю банковской карты.</a:t>
            </a:r>
          </a:p>
          <a:p>
            <a:r>
              <a:rPr lang="ru-RU" b="1" i="1" dirty="0" smtClean="0"/>
              <a:t>пр</a:t>
            </a:r>
            <a:r>
              <a:rPr lang="ru-RU" b="1" i="1" dirty="0"/>
              <a:t>.</a:t>
            </a:r>
            <a:endParaRPr lang="ru-RU" dirty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981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Большие данные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610439"/>
            <a:ext cx="9012576" cy="49268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Большие данные – это все таки информация. </a:t>
            </a:r>
            <a:r>
              <a:rPr lang="ru-RU" dirty="0"/>
              <a:t>Н</a:t>
            </a:r>
            <a:r>
              <a:rPr lang="ru-RU" dirty="0" smtClean="0"/>
              <a:t>астолько большая, что ей сложно оперировать с помощью обычных программных средств. </a:t>
            </a:r>
          </a:p>
          <a:p>
            <a:pPr marL="0" indent="0" algn="just">
              <a:buNone/>
            </a:pPr>
            <a:r>
              <a:rPr lang="ru-RU" dirty="0"/>
              <a:t>В широком смысле – это сбор, хранение, анализ, поиск, передача, визуализация, обновление и безопасность данных. В узком смысле – анализ и предсказания по большим наборам данных</a:t>
            </a:r>
            <a:r>
              <a:rPr lang="ru-RU" dirty="0" smtClean="0"/>
              <a:t>.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Некоторые ее примеры: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База данных операторов мобильной связи</a:t>
            </a:r>
          </a:p>
          <a:p>
            <a:pPr marL="0" indent="0" algn="just">
              <a:buNone/>
            </a:pP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Геолокационная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информация всех фотографий, выложенных в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Instagram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База данных пользовательских аккаунтов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Facebook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Данные с сейсмологических станций по всей Земле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7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Зачем защищать персональные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данные 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610439"/>
            <a:ext cx="9012576" cy="492684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endParaRPr lang="ru-RU" sz="2000" b="1" dirty="0" smtClean="0">
              <a:latin typeface="Arial Narrow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r>
              <a:rPr lang="ru-RU" sz="2000" b="1" dirty="0" smtClean="0">
                <a:latin typeface="Arial Narrow" pitchFamily="34" charset="0"/>
              </a:rPr>
              <a:t>Вы </a:t>
            </a:r>
            <a:r>
              <a:rPr lang="ru-RU" sz="2000" b="1" dirty="0">
                <a:latin typeface="Arial Narrow" pitchFamily="34" charset="0"/>
              </a:rPr>
              <a:t>хотите платить «чужие» кредиты»?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r>
              <a:rPr lang="ru-RU" sz="2000" b="1" dirty="0" smtClean="0">
                <a:latin typeface="Arial Narrow" pitchFamily="34" charset="0"/>
              </a:rPr>
              <a:t>Вы </a:t>
            </a:r>
            <a:r>
              <a:rPr lang="ru-RU" sz="2000" b="1" dirty="0">
                <a:latin typeface="Arial Narrow" pitchFamily="34" charset="0"/>
              </a:rPr>
              <a:t>хотите читать о себе в сети ложную информацию?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r>
              <a:rPr lang="ru-RU" sz="2000" b="1" dirty="0" smtClean="0">
                <a:latin typeface="Arial Narrow" pitchFamily="34" charset="0"/>
              </a:rPr>
              <a:t>Вы </a:t>
            </a:r>
            <a:r>
              <a:rPr lang="ru-RU" sz="2000" b="1" dirty="0">
                <a:latin typeface="Arial Narrow" pitchFamily="34" charset="0"/>
              </a:rPr>
              <a:t>хотите, что бы ваша электронная переписка стала достоянием гласности?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r>
              <a:rPr lang="ru-RU" sz="2000" b="1" dirty="0" smtClean="0">
                <a:latin typeface="Arial Narrow" pitchFamily="34" charset="0"/>
              </a:rPr>
              <a:t>Вы </a:t>
            </a:r>
            <a:r>
              <a:rPr lang="ru-RU" sz="2000" b="1" dirty="0">
                <a:latin typeface="Arial Narrow" pitchFamily="34" charset="0"/>
              </a:rPr>
              <a:t>хотите, чтобы Ваш банковский счет стал общим?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r>
              <a:rPr lang="ru-RU" sz="2000" b="1" dirty="0">
                <a:latin typeface="Arial Narrow" pitchFamily="34" charset="0"/>
              </a:rPr>
              <a:t>Вы хотите, чтобы о Ваших болезнях и недугах стало известно всем?</a:t>
            </a:r>
          </a:p>
          <a:p>
            <a:pPr marL="0" indent="0" algn="ctr">
              <a:buNone/>
            </a:pP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НЕТ</a:t>
            </a:r>
            <a:r>
              <a:rPr lang="ru-RU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</a:rPr>
              <a:t>?</a:t>
            </a:r>
          </a:p>
          <a:p>
            <a:pPr marL="0" indent="0" algn="ctr">
              <a:buNone/>
            </a:pPr>
            <a:endParaRPr lang="ru-RU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 pitchFamily="34" charset="0"/>
              </a:rPr>
              <a:t>ТОГДА ЗАЩИТИТЕ </a:t>
            </a:r>
            <a:r>
              <a:rPr lang="ru-RU" sz="24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 pitchFamily="34" charset="0"/>
              </a:rPr>
              <a:t>СВОИ </a:t>
            </a:r>
            <a:r>
              <a:rPr lang="ru-RU" sz="2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Arial Narrow" pitchFamily="34" charset="0"/>
              </a:rPr>
              <a:t>ПЕРСОНАЛЬНЫЕ ДАННЫЕ</a:t>
            </a:r>
            <a:endParaRPr lang="ru-RU" sz="2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680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Угрозы безопасности персональных данных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610439"/>
            <a:ext cx="9012576" cy="492684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endParaRPr lang="ru-RU" sz="2000" b="1" dirty="0" smtClean="0">
              <a:latin typeface="Arial Narrow" pitchFamily="34" charset="0"/>
            </a:endParaRPr>
          </a:p>
          <a:p>
            <a:pPr>
              <a:buFont typeface="+mj-lt"/>
              <a:buAutoNum type="arabicPeriod"/>
            </a:pP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18" y="1615560"/>
            <a:ext cx="170054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3224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latin typeface="Comic Sans MS" pitchFamily="66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3" y="3942877"/>
            <a:ext cx="1742391" cy="1775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457" y="4052414"/>
            <a:ext cx="1887603" cy="155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68" y="4051607"/>
            <a:ext cx="1635599" cy="155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871" y="1587753"/>
            <a:ext cx="1875633" cy="165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791" y="3907171"/>
            <a:ext cx="1707358" cy="175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315752" y="2049209"/>
            <a:ext cx="36177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Когда нет физических угроз, то и физическая защита не нужна, а вот информационная — нужна всегда.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9179" y="3357260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Comic Sans MS" pitchFamily="66" charset="0"/>
              </a:rPr>
              <a:t>Кража имущества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9210" y="5829615"/>
            <a:ext cx="2016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latin typeface="Comic Sans MS" pitchFamily="66" charset="0"/>
              </a:rPr>
              <a:t>Фейковый</a:t>
            </a:r>
            <a:r>
              <a:rPr lang="ru-RU" sz="1600" dirty="0" smtClean="0">
                <a:latin typeface="Comic Sans MS" pitchFamily="66" charset="0"/>
              </a:rPr>
              <a:t> аккаунт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2146" y="5706504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omic Sans MS" pitchFamily="66" charset="0"/>
              </a:rPr>
              <a:t>Навязчивая реклама и звонки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4864" y="5728900"/>
            <a:ext cx="271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omic Sans MS" pitchFamily="66" charset="0"/>
              </a:rPr>
              <a:t>Могут собрать и продать информацию о тебе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82417" y="5700904"/>
            <a:ext cx="2028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omic Sans MS" pitchFamily="66" charset="0"/>
              </a:rPr>
              <a:t>Ты можешь стать объектом слежки</a:t>
            </a:r>
            <a:endParaRPr lang="ru-RU" sz="1600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01634" y="3198167"/>
            <a:ext cx="2028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Comic Sans MS" pitchFamily="66" charset="0"/>
              </a:rPr>
              <a:t>Твои фото и видео скопируют без разрешения</a:t>
            </a:r>
            <a:endParaRPr lang="ru-RU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5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Arial Narrow" pitchFamily="34" charset="0"/>
              </a:rPr>
              <a:t>Как защитить свои данные в сети?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5" y="1610439"/>
            <a:ext cx="9012576" cy="492684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SzPct val="100000"/>
              <a:buFont typeface="Wingdings" pitchFamily="2" charset="2"/>
              <a:buChar char=""/>
            </a:pPr>
            <a:endParaRPr lang="ru-RU" sz="2000" b="1" dirty="0" smtClean="0">
              <a:latin typeface="Arial Narrow" pitchFamily="34" charset="0"/>
            </a:endParaRPr>
          </a:p>
          <a:p>
            <a:pPr>
              <a:buFont typeface="+mj-lt"/>
              <a:buAutoNum type="arabicPeriod"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3224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latin typeface="Comic Sans MS" pitchFamily="66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48000" y="2967335"/>
            <a:ext cx="3617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omic Sans MS" pitchFamily="66" charset="0"/>
              </a:rPr>
              <a:t> </a:t>
            </a: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763688" y="4401108"/>
            <a:ext cx="6840760" cy="792088"/>
          </a:xfrm>
          <a:prstGeom prst="round2DiagRect">
            <a:avLst>
              <a:gd name="adj1" fmla="val 346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763688" y="3429000"/>
            <a:ext cx="6840760" cy="792088"/>
          </a:xfrm>
          <a:prstGeom prst="round2DiagRect">
            <a:avLst>
              <a:gd name="adj1" fmla="val 346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1763688" y="2456892"/>
            <a:ext cx="6840760" cy="792088"/>
          </a:xfrm>
          <a:prstGeom prst="round2DiagRect">
            <a:avLst>
              <a:gd name="adj1" fmla="val 346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1763688" y="1484784"/>
            <a:ext cx="6840760" cy="792088"/>
          </a:xfrm>
          <a:prstGeom prst="round2DiagRect">
            <a:avLst>
              <a:gd name="adj1" fmla="val 34600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123728" y="1558533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Не указывай лишнюю информацию при регистрации на сервисах Интернет и в социальных сетях</a:t>
            </a:r>
            <a:endParaRPr lang="ru-RU" sz="2000" dirty="0">
              <a:latin typeface="Comic Sans MS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77606" y="447398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Не публикуй в «онлайн» фотографии документов, билетов и платежных чеков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03748" y="3640378"/>
            <a:ext cx="612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Ограничь доступ к своему профилю в </a:t>
            </a:r>
            <a:r>
              <a:rPr lang="ru-RU" dirty="0" err="1">
                <a:latin typeface="Comic Sans MS" pitchFamily="66" charset="0"/>
              </a:rPr>
              <a:t>соцсетях</a:t>
            </a:r>
            <a:r>
              <a:rPr lang="ru-RU" dirty="0">
                <a:latin typeface="Comic Sans MS" pitchFamily="66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67744" y="2529770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itchFamily="66" charset="0"/>
              </a:rPr>
              <a:t>Включи двухфакторную авторизацию на всех сайтах и сервисах ( с подтверждением входа по смс или </a:t>
            </a:r>
            <a:r>
              <a:rPr lang="en-US" dirty="0">
                <a:latin typeface="Comic Sans MS" pitchFamily="66" charset="0"/>
              </a:rPr>
              <a:t>e-mail)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1" t="8181" r="6000" b="3686"/>
          <a:stretch/>
        </p:blipFill>
        <p:spPr bwMode="auto">
          <a:xfrm>
            <a:off x="1010358" y="1327833"/>
            <a:ext cx="918079" cy="910182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t="4748" r="4482" b="6034"/>
          <a:stretch/>
        </p:blipFill>
        <p:spPr bwMode="auto">
          <a:xfrm>
            <a:off x="1063824" y="2348880"/>
            <a:ext cx="915888" cy="910800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" t="4369"/>
          <a:stretch/>
        </p:blipFill>
        <p:spPr bwMode="auto">
          <a:xfrm>
            <a:off x="1062352" y="3356992"/>
            <a:ext cx="917360" cy="910182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9" t="5539" r="7787" b="10325"/>
          <a:stretch/>
        </p:blipFill>
        <p:spPr bwMode="auto">
          <a:xfrm>
            <a:off x="1078505" y="4435342"/>
            <a:ext cx="921942" cy="910800"/>
          </a:xfrm>
          <a:prstGeom prst="ellipse">
            <a:avLst/>
          </a:prstGeom>
          <a:ln w="38100">
            <a:solidFill>
              <a:srgbClr val="0070C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1424</TotalTime>
  <Words>1347</Words>
  <Application>Microsoft Office PowerPoint</Application>
  <PresentationFormat>Произвольный</PresentationFormat>
  <Paragraphs>140</Paragraphs>
  <Slides>45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Безопасный Интернет</vt:lpstr>
      <vt:lpstr>Что такое персональные данные?</vt:lpstr>
      <vt:lpstr>Специальные персональные данные</vt:lpstr>
      <vt:lpstr>Биометрические персональные данные</vt:lpstr>
      <vt:lpstr>Набор цифр как персональные данные</vt:lpstr>
      <vt:lpstr>Большие данные</vt:lpstr>
      <vt:lpstr>Зачем защищать персональные данные ?</vt:lpstr>
      <vt:lpstr>Угрозы безопасности персональных данных</vt:lpstr>
      <vt:lpstr>Как защитить свои данные в сети?</vt:lpstr>
      <vt:lpstr>Как защитить свои данные в сети?</vt:lpstr>
      <vt:lpstr>Кто хранит мои персональные данные</vt:lpstr>
      <vt:lpstr>Основные опасности Интернета</vt:lpstr>
      <vt:lpstr>Основные правила поведения: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правила поведения:</vt:lpstr>
      <vt:lpstr>Презентация PowerPoint</vt:lpstr>
      <vt:lpstr>Основные правила:</vt:lpstr>
      <vt:lpstr>Презентация PowerPoint</vt:lpstr>
      <vt:lpstr>Что делать, если тебя взломали?</vt:lpstr>
      <vt:lpstr>Информация, которая подлежит блокировке</vt:lpstr>
      <vt:lpstr>Грамотное использование персональных данных убережет ВАС от лишних неприятностей</vt:lpstr>
      <vt:lpstr>ВИКТОРИНА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Персональные данные детям</dc:title>
  <dc:creator>a.yarin</dc:creator>
  <cp:lastModifiedBy>svetlana</cp:lastModifiedBy>
  <cp:revision>63</cp:revision>
  <cp:lastPrinted>2020-01-23T06:22:22Z</cp:lastPrinted>
  <dcterms:created xsi:type="dcterms:W3CDTF">2017-07-09T06:00:00Z</dcterms:created>
  <dcterms:modified xsi:type="dcterms:W3CDTF">2020-01-23T10:11:54Z</dcterms:modified>
</cp:coreProperties>
</file>